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5" r:id="rId4"/>
    <p:sldId id="258" r:id="rId5"/>
    <p:sldId id="266" r:id="rId6"/>
    <p:sldId id="259" r:id="rId7"/>
    <p:sldId id="267" r:id="rId8"/>
    <p:sldId id="260" r:id="rId9"/>
    <p:sldId id="261" r:id="rId10"/>
    <p:sldId id="262" r:id="rId11"/>
    <p:sldId id="263" r:id="rId12"/>
    <p:sldId id="264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DF7D1-5AD7-4EFF-BF6E-F083F2FE402C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51DE7-4C7A-4346-A8F5-FACC12BD6D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86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51DE7-4C7A-4346-A8F5-FACC12BD6D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11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bcnews.com/health/health-news/police-killings-hit-people-color-hardest-study-find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"/>
            <a:ext cx="7766936" cy="6812280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BLACK </a:t>
            </a:r>
            <a:r>
              <a:rPr lang="en-US" dirty="0"/>
              <a:t>LIVES </a:t>
            </a:r>
            <a:r>
              <a:rPr lang="en-US" dirty="0" smtClean="0"/>
              <a:t>MATTER</a:t>
            </a:r>
            <a:br>
              <a:rPr lang="en-US" dirty="0" smtClean="0"/>
            </a:br>
            <a:r>
              <a:rPr lang="en-US" dirty="0" smtClean="0"/>
              <a:t>Student’s Name</a:t>
            </a:r>
            <a:br>
              <a:rPr lang="en-US" dirty="0" smtClean="0"/>
            </a:br>
            <a:r>
              <a:rPr lang="en-US" dirty="0" smtClean="0"/>
              <a:t>Institution Affiliation</a:t>
            </a:r>
            <a:br>
              <a:rPr lang="en-US" dirty="0" smtClean="0"/>
            </a:br>
            <a:r>
              <a:rPr lang="en-US" dirty="0" smtClean="0"/>
              <a:t>Date of Presentation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6008" y="6812281"/>
            <a:ext cx="7766936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808" y="3657600"/>
            <a:ext cx="4417454" cy="245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982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Introduction</a:t>
            </a:r>
            <a:br>
              <a:rPr lang="en-US" dirty="0" smtClean="0"/>
            </a:br>
            <a:r>
              <a:rPr lang="en-US" dirty="0" smtClean="0"/>
              <a:t>What is Black Lives Matter?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160589"/>
            <a:ext cx="7263685" cy="3880772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Black Lives </a:t>
            </a:r>
            <a:r>
              <a:rPr lang="en-US" dirty="0" smtClean="0"/>
              <a:t>Matter (BLM) </a:t>
            </a:r>
            <a:r>
              <a:rPr lang="en-US" dirty="0"/>
              <a:t>is member-led organization that originated in the African-American </a:t>
            </a:r>
            <a:r>
              <a:rPr lang="en-US" dirty="0" smtClean="0"/>
              <a:t>community. </a:t>
            </a:r>
          </a:p>
          <a:p>
            <a:r>
              <a:rPr lang="en-US" dirty="0" smtClean="0"/>
              <a:t>BLM </a:t>
            </a:r>
            <a:r>
              <a:rPr lang="en-US" dirty="0"/>
              <a:t>mission was to build the local power, stop racism and to intervene in violence inflicted on Black communities by the state and vigilantes. </a:t>
            </a:r>
          </a:p>
          <a:p>
            <a:r>
              <a:rPr lang="en-US" dirty="0" smtClean="0"/>
              <a:t>Black Lives Matter </a:t>
            </a:r>
            <a:r>
              <a:rPr lang="en-US" dirty="0"/>
              <a:t>was created in 2013 by Opal Tometi, Patrice Cullors, and Alecia Garza, three woman advocates </a:t>
            </a:r>
            <a:r>
              <a:rPr lang="en-US" dirty="0" smtClean="0"/>
              <a:t>who </a:t>
            </a:r>
            <a:r>
              <a:rPr lang="en-US" dirty="0"/>
              <a:t>were </a:t>
            </a:r>
            <a:r>
              <a:rPr lang="en-US" dirty="0" smtClean="0"/>
              <a:t>enraged </a:t>
            </a:r>
            <a:r>
              <a:rPr lang="en-US" dirty="0"/>
              <a:t>by the </a:t>
            </a:r>
            <a:r>
              <a:rPr lang="en-US" dirty="0" smtClean="0"/>
              <a:t>exoneration </a:t>
            </a:r>
            <a:r>
              <a:rPr lang="en-US" dirty="0"/>
              <a:t>of the ‘neighborhood watch” volunteer who killed </a:t>
            </a:r>
            <a:r>
              <a:rPr lang="en-US" dirty="0" smtClean="0"/>
              <a:t>a 17 </a:t>
            </a:r>
            <a:r>
              <a:rPr lang="en-US" dirty="0"/>
              <a:t>year old Trevon Martin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753350" y="2395470"/>
            <a:ext cx="4438650" cy="341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47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BLM developed to a full movement during the urban uprising in Ferguson in 2014 and Baltimore in 2015. </a:t>
            </a:r>
          </a:p>
          <a:p>
            <a:r>
              <a:rPr lang="en-US" dirty="0"/>
              <a:t>BLM has made full use of social media as well as organized local chapters and formulated a wider political program. </a:t>
            </a:r>
          </a:p>
          <a:p>
            <a:r>
              <a:rPr lang="en-US" dirty="0"/>
              <a:t>It has 40 official chapters including an outpost in Canada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95495" y="2160589"/>
            <a:ext cx="4184650" cy="33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634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Purpose of the </a:t>
            </a:r>
            <a:r>
              <a:rPr lang="en-US" dirty="0"/>
              <a:t>Black Lives </a:t>
            </a:r>
            <a:r>
              <a:rPr lang="en-US" dirty="0" smtClean="0"/>
              <a:t>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930400"/>
            <a:ext cx="7585656" cy="49275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It is a program which is divided into six categories.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comprises of a multitude of unified petitions such </a:t>
            </a:r>
            <a:r>
              <a:rPr lang="en-US" dirty="0" smtClean="0"/>
              <a:t>as:</a:t>
            </a:r>
          </a:p>
          <a:p>
            <a:pPr lvl="3">
              <a:buFont typeface="Wingdings" panose="05000000000000000000" pitchFamily="2" charset="2"/>
              <a:buChar char="§"/>
            </a:pPr>
            <a:endParaRPr lang="en-US" sz="1600" dirty="0" smtClean="0"/>
          </a:p>
          <a:p>
            <a:pPr lvl="3">
              <a:buFont typeface="Wingdings" panose="05000000000000000000" pitchFamily="2" charset="2"/>
              <a:buChar char="§"/>
            </a:pPr>
            <a:endParaRPr lang="en-US" sz="16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 smtClean="0"/>
              <a:t>Jobs </a:t>
            </a:r>
            <a:r>
              <a:rPr lang="en-US" sz="1600" dirty="0"/>
              <a:t>and </a:t>
            </a:r>
            <a:r>
              <a:rPr lang="en-US" sz="1600" dirty="0" smtClean="0"/>
              <a:t>healthcare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 smtClean="0"/>
              <a:t>Tax </a:t>
            </a:r>
            <a:r>
              <a:rPr lang="en-US" sz="1600" dirty="0"/>
              <a:t>code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/>
              <a:t>Rights to clean air 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/>
              <a:t>Fair Housing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/>
              <a:t>Union Organizing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600" dirty="0"/>
              <a:t>Community control over police and schools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85656" y="2459865"/>
            <a:ext cx="4606344" cy="379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698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BLM Policy plan suggests a rational yet hypothetical progressive proposal that intends to be executed through the collaborative use of protest and politics.</a:t>
            </a:r>
          </a:p>
          <a:p>
            <a:r>
              <a:rPr lang="en-US" dirty="0"/>
              <a:t>It created a project called “Campaign Zero” that focuses on changing policy to police practices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36186" y="2160589"/>
            <a:ext cx="4682273" cy="363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733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</a:t>
            </a:r>
            <a:r>
              <a:rPr lang="en-US" dirty="0" smtClean="0"/>
              <a:t> </a:t>
            </a:r>
            <a:r>
              <a:rPr lang="en-US" dirty="0" smtClean="0"/>
              <a:t>Black </a:t>
            </a:r>
            <a:r>
              <a:rPr lang="en-US" dirty="0"/>
              <a:t>Lives Matter Movement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2160588"/>
            <a:ext cx="7083380" cy="4697411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Globalism </a:t>
            </a:r>
            <a:r>
              <a:rPr lang="en-US" dirty="0" smtClean="0"/>
              <a:t>recognition –It considers its people </a:t>
            </a:r>
            <a:r>
              <a:rPr lang="en-US" dirty="0"/>
              <a:t>as part of the global Black family </a:t>
            </a:r>
            <a:r>
              <a:rPr lang="en-US" dirty="0" smtClean="0"/>
              <a:t>who </a:t>
            </a:r>
            <a:r>
              <a:rPr lang="en-US" dirty="0"/>
              <a:t>are aware of the different ways </a:t>
            </a:r>
            <a:r>
              <a:rPr lang="en-US" dirty="0" smtClean="0"/>
              <a:t>they </a:t>
            </a:r>
            <a:r>
              <a:rPr lang="en-US" dirty="0"/>
              <a:t>are impacted or privileged as Black folk who exist in different parts of the world</a:t>
            </a:r>
            <a:r>
              <a:rPr lang="en-US" dirty="0" smtClean="0"/>
              <a:t>.</a:t>
            </a:r>
          </a:p>
          <a:p>
            <a:r>
              <a:rPr lang="en-US" dirty="0" smtClean="0"/>
              <a:t>Ending police brutality and women identity – It address police brutality that killed many Black lives. It’s also committed </a:t>
            </a:r>
            <a:r>
              <a:rPr lang="en-US" dirty="0"/>
              <a:t>to </a:t>
            </a:r>
            <a:r>
              <a:rPr lang="en-US" dirty="0" smtClean="0"/>
              <a:t>dismantle </a:t>
            </a:r>
            <a:r>
              <a:rPr lang="en-US" dirty="0"/>
              <a:t>the patriarchal practices which keep Black women silent. 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83381" y="2160588"/>
            <a:ext cx="5108619" cy="426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063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5314033" cy="3880772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Formation </a:t>
            </a:r>
            <a:r>
              <a:rPr lang="en-US" dirty="0"/>
              <a:t>of Black Villages –It disrupts the Western-prescribed nuclear family structure requirement by supporting each other as extended families and “villages” that collectively care for one another. </a:t>
            </a:r>
          </a:p>
          <a:p>
            <a:r>
              <a:rPr lang="en-US" dirty="0"/>
              <a:t>Fighting for restorative justice – It ‘s committed to collectively, lovingly and courageously working vigorously for freedom and justice for Black people, and by extension, all people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81677" y="2160589"/>
            <a:ext cx="4184650" cy="34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142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 were involved during the Movement?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860581" cy="3880772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During </a:t>
            </a:r>
            <a:r>
              <a:rPr lang="en-US" dirty="0"/>
              <a:t>the Movement, </a:t>
            </a:r>
            <a:r>
              <a:rPr lang="en-US" dirty="0" smtClean="0"/>
              <a:t>majority of the </a:t>
            </a:r>
            <a:r>
              <a:rPr lang="en-US" dirty="0"/>
              <a:t>race involved were the Black </a:t>
            </a:r>
            <a:r>
              <a:rPr lang="en-US" dirty="0" smtClean="0"/>
              <a:t>Americans.</a:t>
            </a:r>
          </a:p>
          <a:p>
            <a:r>
              <a:rPr lang="en-US" dirty="0"/>
              <a:t>Black Americans were killed by police at disproportionately high rates. </a:t>
            </a:r>
            <a:endParaRPr lang="en-US" dirty="0" smtClean="0"/>
          </a:p>
          <a:p>
            <a:r>
              <a:rPr lang="en-US" dirty="0" smtClean="0"/>
              <a:t>This covered from </a:t>
            </a:r>
            <a:r>
              <a:rPr lang="en-US" dirty="0"/>
              <a:t>Ferguson, Missouri, to St. Paul, Minnesota, and from Oakland to New York </a:t>
            </a:r>
            <a:r>
              <a:rPr lang="en-US" dirty="0" smtClean="0"/>
              <a:t>City. 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Black Lives Matter movement helped to raise public awareness of this discrepancy and of police </a:t>
            </a:r>
            <a:r>
              <a:rPr lang="en-US" dirty="0" smtClean="0"/>
              <a:t>brutality </a:t>
            </a:r>
            <a:r>
              <a:rPr lang="en-US" dirty="0"/>
              <a:t>against </a:t>
            </a:r>
            <a:r>
              <a:rPr lang="en-US" dirty="0" smtClean="0"/>
              <a:t>the black </a:t>
            </a:r>
            <a:r>
              <a:rPr lang="en-US" dirty="0"/>
              <a:t>people.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84890" y="2160588"/>
            <a:ext cx="4752303" cy="376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4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035" y="0"/>
            <a:ext cx="8596668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75008"/>
            <a:ext cx="6078828" cy="476635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According </a:t>
            </a:r>
            <a:r>
              <a:rPr lang="en-US" dirty="0"/>
              <a:t>to the article in the Washington Post,  about1,502 people were shot and killed by on-duty police officers since the beginning of 2015.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cursory glance at the numbers reveals nothing to indicate racial bias: 732 of the victims were </a:t>
            </a:r>
            <a:r>
              <a:rPr lang="en-US" dirty="0" smtClean="0"/>
              <a:t>blacks </a:t>
            </a:r>
            <a:r>
              <a:rPr lang="en-US" dirty="0"/>
              <a:t>and 381 were </a:t>
            </a:r>
            <a:r>
              <a:rPr lang="en-US" dirty="0" smtClean="0"/>
              <a:t>whites while 382 </a:t>
            </a:r>
            <a:r>
              <a:rPr lang="en-US" dirty="0"/>
              <a:t>were of </a:t>
            </a:r>
            <a:r>
              <a:rPr lang="en-US" dirty="0" smtClean="0"/>
              <a:t>other races.</a:t>
            </a:r>
          </a:p>
          <a:p>
            <a:r>
              <a:rPr lang="en-US" dirty="0"/>
              <a:t>According to Fox (2018), African Americans died at the hands of police at the rate of 7.2 per million, while whites </a:t>
            </a:r>
            <a:r>
              <a:rPr lang="en-US" dirty="0" smtClean="0"/>
              <a:t>were </a:t>
            </a:r>
            <a:r>
              <a:rPr lang="en-US" dirty="0"/>
              <a:t>killed at a rate of 2.9 per million. 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78828" y="1854558"/>
            <a:ext cx="5962918" cy="434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108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Goals and objectives of Black Lives matter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160589"/>
            <a:ext cx="6373504" cy="3880772"/>
          </a:xfrm>
        </p:spPr>
        <p:txBody>
          <a:bodyPr>
            <a:normAutofit/>
          </a:bodyPr>
          <a:lstStyle/>
          <a:p>
            <a:r>
              <a:rPr lang="en-US" dirty="0" smtClean="0"/>
              <a:t>To encourage </a:t>
            </a:r>
            <a:r>
              <a:rPr lang="en-US" dirty="0"/>
              <a:t>empathy for black </a:t>
            </a:r>
            <a:r>
              <a:rPr lang="en-US" dirty="0" smtClean="0"/>
              <a:t>communities.</a:t>
            </a:r>
          </a:p>
          <a:p>
            <a:r>
              <a:rPr lang="en-US" dirty="0" smtClean="0"/>
              <a:t>To </a:t>
            </a:r>
            <a:r>
              <a:rPr lang="en-US" dirty="0"/>
              <a:t>illustrate lingering institutional oppression, and work towards policy changes that make everyone safer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Its objectives </a:t>
            </a:r>
            <a:r>
              <a:rPr lang="en-US" dirty="0"/>
              <a:t>is to reform black activism, which has a history of elevating straight males over black women and homosexual males. </a:t>
            </a:r>
            <a:endParaRPr lang="en-US" dirty="0" smtClean="0"/>
          </a:p>
          <a:p>
            <a:r>
              <a:rPr lang="en-US" dirty="0" smtClean="0"/>
              <a:t>To provide </a:t>
            </a:r>
            <a:r>
              <a:rPr lang="en-US" dirty="0"/>
              <a:t>training and resources to activists around the country, </a:t>
            </a:r>
            <a:r>
              <a:rPr lang="en-US" dirty="0" smtClean="0"/>
              <a:t>to encourage </a:t>
            </a:r>
            <a:r>
              <a:rPr lang="en-US" dirty="0"/>
              <a:t>all of American society to value all black lives, in all instances.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19415" y="2564410"/>
            <a:ext cx="3875964" cy="24579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373504" y="5252565"/>
            <a:ext cx="58184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Black Lives Matter protest against police brutality in St. Paul, Minnesota.</a:t>
            </a:r>
          </a:p>
        </p:txBody>
      </p:sp>
    </p:spTree>
    <p:extLst>
      <p:ext uri="{BB962C8B-B14F-4D97-AF65-F5344CB8AC3E}">
        <p14:creationId xmlns:p14="http://schemas.microsoft.com/office/powerpoint/2010/main" val="904888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Black Women’s Blueprint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An organization based in Brooklyn N.Y that sheds light to female victims of abuse from police assaults.</a:t>
            </a:r>
          </a:p>
          <a:p>
            <a:r>
              <a:rPr lang="en-US" dirty="0"/>
              <a:t>Deals with racial justice, civil rights and human rights movement to center the experiences of black women and girls.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12353" y="2160589"/>
            <a:ext cx="5241831" cy="388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920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Use of Videos </a:t>
            </a:r>
            <a:r>
              <a:rPr lang="en-US" dirty="0"/>
              <a:t>and </a:t>
            </a:r>
            <a:r>
              <a:rPr lang="en-US" dirty="0" smtClean="0"/>
              <a:t>Dashcams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Videos are the start to finding the truth.</a:t>
            </a:r>
          </a:p>
          <a:p>
            <a:r>
              <a:rPr lang="en-US" dirty="0"/>
              <a:t>Videos are used in determining police use unnecessary use of violence.</a:t>
            </a:r>
          </a:p>
          <a:p>
            <a:r>
              <a:rPr lang="en-US" dirty="0"/>
              <a:t>According to an article “What Videos Can’t Show: Black Lives and Police Violence” (Gutting, 2016),  much of this unjustified violence is due to racial violence and the Black Lives Matter supporters typically uses videos to support this conclusion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09732" y="2160589"/>
            <a:ext cx="5015482" cy="357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3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No </a:t>
            </a:r>
            <a:r>
              <a:rPr lang="en-US" dirty="0"/>
              <a:t>specific </a:t>
            </a:r>
            <a:r>
              <a:rPr lang="en-US" dirty="0" smtClean="0"/>
              <a:t>age or Gender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was no specific age during the movement but all ages were involved. Even Kids </a:t>
            </a:r>
            <a:r>
              <a:rPr lang="en-US" dirty="0" smtClean="0"/>
              <a:t>were involved in various protests.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138021" y="2456597"/>
            <a:ext cx="4271961" cy="294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232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Psychological </a:t>
            </a:r>
            <a:r>
              <a:rPr lang="en-US" dirty="0" smtClean="0"/>
              <a:t>Residue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According to an article “When Protesting Police Violence Puts You in the Crosshairs” (Myerson, 2017), That study reported that, out of the 565 Ferguson residents and local law- enforcement officers interviewed, members of the black community exceeded clinical cutoffs for PTSD and depression significantly more than white community members.</a:t>
            </a:r>
          </a:p>
          <a:p>
            <a:r>
              <a:rPr lang="en-US" dirty="0"/>
              <a:t>“While specific traumatic encounters with police can provoke mental-health problems, so can the mere awareness that the cops aren’t necessarily on your side” (Myerson, 2018, p21</a:t>
            </a:r>
            <a:r>
              <a:rPr lang="en-US" dirty="0" smtClean="0"/>
              <a:t>).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53548" y="2160589"/>
            <a:ext cx="4709567" cy="350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825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Altman</a:t>
            </a:r>
            <a:r>
              <a:rPr lang="en-US" dirty="0"/>
              <a:t>, A., </a:t>
            </a:r>
            <a:r>
              <a:rPr lang="en-US" dirty="0" err="1"/>
              <a:t>Rhodan</a:t>
            </a:r>
            <a:r>
              <a:rPr lang="en-US" dirty="0"/>
              <a:t>, M., &amp; </a:t>
            </a:r>
            <a:r>
              <a:rPr lang="en-US" dirty="0" err="1"/>
              <a:t>Frizell</a:t>
            </a:r>
            <a:r>
              <a:rPr lang="en-US" dirty="0"/>
              <a:t>, S. (2015). Black Lives Matter. Time, 186 (25/26), 116-125</a:t>
            </a:r>
          </a:p>
          <a:p>
            <a:pPr marL="0" indent="0">
              <a:buNone/>
            </a:pPr>
            <a:r>
              <a:rPr lang="en-US" dirty="0"/>
              <a:t>Fox, M. (2018, May 07). Police killings hit people of color hardest, study find. NBC News. Retrieved from 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www.nbcnews.com/health/health-news/police-killings-hit-people-color-hardest-study-finds</a:t>
            </a:r>
            <a:r>
              <a:rPr lang="en-US" dirty="0" smtClean="0"/>
              <a:t> n872086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Gutting, G. (2016). What videos can’t show: Black live and police violence. Commonweal, 143(18), 12-14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Joseph, P. E. (2017). Why Black Lives Still Matter (Cover Story). New Republic, 248 (5), 16-19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Meyerson</a:t>
            </a:r>
            <a:r>
              <a:rPr lang="en-US" dirty="0"/>
              <a:t>, C. (2017). When protesting violence puts you in the crosshairs. The Nation, 305(16), </a:t>
            </a:r>
            <a:r>
              <a:rPr lang="en-US" dirty="0" smtClean="0"/>
              <a:t>16-21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5514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620</TotalTime>
  <Words>994</Words>
  <Application>Microsoft Office PowerPoint</Application>
  <PresentationFormat>Widescreen</PresentationFormat>
  <Paragraphs>80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Trebuchet MS</vt:lpstr>
      <vt:lpstr>Wingdings</vt:lpstr>
      <vt:lpstr>Wingdings 3</vt:lpstr>
      <vt:lpstr>Facet</vt:lpstr>
      <vt:lpstr>    BLACK LIVES MATTER Student’s Name Institution Affiliation Date of Presentation    </vt:lpstr>
      <vt:lpstr>Introduction What is Black Lives Matter?</vt:lpstr>
      <vt:lpstr>Cont..</vt:lpstr>
      <vt:lpstr>The Purpose of the Black Lives Matter</vt:lpstr>
      <vt:lpstr>Cont..</vt:lpstr>
      <vt:lpstr>Why Black Lives Matter Movement</vt:lpstr>
      <vt:lpstr>Cont.. </vt:lpstr>
      <vt:lpstr>Who were involved during the Movement?</vt:lpstr>
      <vt:lpstr>PowerPoint Presentation</vt:lpstr>
      <vt:lpstr>Goals and objectives of Black Lives matter</vt:lpstr>
      <vt:lpstr>Black Women’s Blueprint</vt:lpstr>
      <vt:lpstr>The Use of Videos and Dashcams </vt:lpstr>
      <vt:lpstr>No specific age or Gender </vt:lpstr>
      <vt:lpstr>Psychological Residue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LIVES MATTER Student’s Name Institution Affiliation Date of Presentation</dc:title>
  <dc:creator>m</dc:creator>
  <cp:lastModifiedBy>m</cp:lastModifiedBy>
  <cp:revision>16</cp:revision>
  <dcterms:created xsi:type="dcterms:W3CDTF">2020-04-24T02:03:11Z</dcterms:created>
  <dcterms:modified xsi:type="dcterms:W3CDTF">2020-04-24T22:48:02Z</dcterms:modified>
</cp:coreProperties>
</file>